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707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43204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Инженерно-техническая служба (ИТС)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692696"/>
            <a:ext cx="7488832" cy="590465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Инженерно-техническая служба </a:t>
            </a:r>
            <a:r>
              <a:rPr lang="ru-RU" sz="2400" dirty="0" smtClean="0">
                <a:solidFill>
                  <a:schemeClr val="tx1"/>
                </a:solidFill>
              </a:rPr>
              <a:t>(ИТС) сельскохозяйственного предприятия представляет собой стержень системы управления производством, а уровень её организации во многом определяет эффективность применяемой в производстве техники и технологий. 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Современное сельское хозяйство </a:t>
            </a:r>
            <a:r>
              <a:rPr lang="ru-RU" sz="2400" dirty="0" smtClean="0">
                <a:solidFill>
                  <a:schemeClr val="tx1"/>
                </a:solidFill>
              </a:rPr>
              <a:t>отличается многообразием организационно-правовых форм, развитой многоотраслевой структурой и динамично развивающимися процессами интеграции с промышленными предприятиями. 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Нынешние </a:t>
            </a:r>
            <a:r>
              <a:rPr lang="ru-RU" sz="2400" b="1" dirty="0" smtClean="0">
                <a:solidFill>
                  <a:schemeClr val="tx1"/>
                </a:solidFill>
              </a:rPr>
              <a:t>коллективные хозяйства и агрофирмы </a:t>
            </a:r>
            <a:r>
              <a:rPr lang="ru-RU" sz="2400" dirty="0" smtClean="0">
                <a:solidFill>
                  <a:schemeClr val="tx1"/>
                </a:solidFill>
              </a:rPr>
              <a:t>- это уже не старые колхозы с регламентным штатным составом управленческого аппарата, а фирмы, осуществляющие коммерческую деятельность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Обменный  фонд 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363272" cy="568863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Требуемое число сборочных единиц обменного фонда для всего хозяйства вычисляют по упрощенной формуле:</a:t>
            </a:r>
          </a:p>
          <a:p>
            <a:pPr>
              <a:buNone/>
            </a:pPr>
            <a:r>
              <a:rPr lang="ru-RU" sz="2400" dirty="0" smtClean="0"/>
              <a:t> </a:t>
            </a:r>
          </a:p>
          <a:p>
            <a:pPr>
              <a:buNone/>
            </a:pPr>
            <a:r>
              <a:rPr lang="ru-RU" sz="2400" b="1" dirty="0" smtClean="0"/>
              <a:t>           </a:t>
            </a:r>
            <a:r>
              <a:rPr lang="en-US" sz="2800" b="1" dirty="0" smtClean="0"/>
              <a:t>n</a:t>
            </a:r>
            <a:r>
              <a:rPr lang="ru-RU" sz="2800" b="1" dirty="0" err="1" smtClean="0"/>
              <a:t>оф=</a:t>
            </a:r>
            <a:r>
              <a:rPr lang="ru-RU" sz="2800" b="1" dirty="0" smtClean="0"/>
              <a:t> </a:t>
            </a:r>
            <a:r>
              <a:rPr lang="en-US" sz="2800" b="1" dirty="0" smtClean="0"/>
              <a:t>m</a:t>
            </a:r>
            <a:r>
              <a:rPr lang="ru-RU" sz="2800" b="1" dirty="0" smtClean="0"/>
              <a:t>*Р*</a:t>
            </a:r>
            <a:r>
              <a:rPr lang="ru-RU" sz="2800" b="1" dirty="0" err="1" smtClean="0"/>
              <a:t>Тв</a:t>
            </a:r>
            <a:r>
              <a:rPr lang="ru-RU" sz="2800" b="1" dirty="0" smtClean="0"/>
              <a:t>*</a:t>
            </a:r>
            <a:r>
              <a:rPr lang="ru-RU" sz="2800" b="1" dirty="0" err="1" smtClean="0"/>
              <a:t>Кн</a:t>
            </a:r>
            <a:r>
              <a:rPr lang="ru-RU" sz="2800" b="1" dirty="0" smtClean="0"/>
              <a:t>/</a:t>
            </a:r>
            <a:r>
              <a:rPr lang="ru-RU" sz="2800" b="1" dirty="0" err="1" smtClean="0"/>
              <a:t>Тср</a:t>
            </a:r>
            <a:r>
              <a:rPr lang="ru-RU" sz="2800" b="1" dirty="0" smtClean="0"/>
              <a:t>                        </a:t>
            </a:r>
            <a:r>
              <a:rPr lang="ru-RU" sz="2400" dirty="0" smtClean="0"/>
              <a:t>(17.1) </a:t>
            </a:r>
            <a:r>
              <a:rPr lang="en-US" sz="2400" dirty="0" smtClean="0"/>
              <a:t>[1]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 </a:t>
            </a:r>
          </a:p>
          <a:p>
            <a:r>
              <a:rPr lang="ru-RU" sz="2400" dirty="0" smtClean="0"/>
              <a:t>где  </a:t>
            </a:r>
            <a:r>
              <a:rPr lang="en-US" sz="2400" b="1" dirty="0" smtClean="0"/>
              <a:t>n</a:t>
            </a:r>
            <a:r>
              <a:rPr lang="ru-RU" sz="2400" b="1" dirty="0" err="1" smtClean="0"/>
              <a:t>оф</a:t>
            </a:r>
            <a:r>
              <a:rPr lang="ru-RU" sz="2400" b="1" dirty="0" smtClean="0"/>
              <a:t>- </a:t>
            </a:r>
            <a:r>
              <a:rPr lang="ru-RU" sz="2400" dirty="0" smtClean="0"/>
              <a:t>число единиц обменного фонда, </a:t>
            </a:r>
          </a:p>
          <a:p>
            <a:pPr>
              <a:buNone/>
            </a:pPr>
            <a:r>
              <a:rPr lang="ru-RU" sz="2400" b="1" dirty="0" smtClean="0"/>
              <a:t>               Р-</a:t>
            </a:r>
            <a:r>
              <a:rPr lang="ru-RU" sz="2400" dirty="0" smtClean="0"/>
              <a:t> число сборочных единиц на одну машину,</a:t>
            </a:r>
          </a:p>
          <a:p>
            <a:pPr>
              <a:buNone/>
            </a:pPr>
            <a:r>
              <a:rPr lang="ru-RU" sz="2400" b="1" dirty="0" smtClean="0"/>
              <a:t>              </a:t>
            </a:r>
            <a:r>
              <a:rPr lang="ru-RU" sz="2400" b="1" dirty="0" err="1" smtClean="0"/>
              <a:t>Тв</a:t>
            </a:r>
            <a:r>
              <a:rPr lang="ru-RU" sz="2400" b="1" dirty="0" smtClean="0"/>
              <a:t> –</a:t>
            </a:r>
            <a:r>
              <a:rPr lang="ru-RU" sz="2400" dirty="0" smtClean="0"/>
              <a:t>время полного восстановления сборочной единицы,</a:t>
            </a:r>
          </a:p>
          <a:p>
            <a:pPr>
              <a:buNone/>
            </a:pPr>
            <a:r>
              <a:rPr lang="ru-RU" sz="2400" b="1" dirty="0" smtClean="0"/>
              <a:t>               </a:t>
            </a:r>
            <a:r>
              <a:rPr lang="ru-RU" sz="2400" b="1" dirty="0" err="1" smtClean="0"/>
              <a:t>Кн</a:t>
            </a:r>
            <a:r>
              <a:rPr lang="ru-RU" sz="2400" dirty="0" smtClean="0"/>
              <a:t>- коэффициент учитывающий отклонения  от установленных сроков восстановления и других нормативов ( </a:t>
            </a:r>
            <a:r>
              <a:rPr lang="ru-RU" sz="2400" b="1" dirty="0" err="1" smtClean="0"/>
              <a:t>Кн=</a:t>
            </a:r>
            <a:r>
              <a:rPr lang="ru-RU" sz="2400" b="1" dirty="0" smtClean="0"/>
              <a:t> 1,2…1,8</a:t>
            </a:r>
            <a:r>
              <a:rPr lang="ru-RU" sz="2400" dirty="0" smtClean="0"/>
              <a:t>)</a:t>
            </a:r>
          </a:p>
          <a:p>
            <a:pPr>
              <a:buNone/>
            </a:pPr>
            <a:r>
              <a:rPr lang="ru-RU" sz="2400" b="1" dirty="0" smtClean="0"/>
              <a:t>               </a:t>
            </a:r>
            <a:r>
              <a:rPr lang="ru-RU" sz="2400" b="1" dirty="0" err="1" smtClean="0"/>
              <a:t>Тср</a:t>
            </a:r>
            <a:r>
              <a:rPr lang="ru-RU" sz="2400" dirty="0" smtClean="0"/>
              <a:t>- средний срок работы сборочной единицы до замены.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48072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Назначение и общая организация </a:t>
            </a:r>
            <a:r>
              <a:rPr lang="ru-RU" sz="2000" b="1" dirty="0" err="1" smtClean="0"/>
              <a:t>нефтехозяйства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435280" cy="5688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err="1" smtClean="0"/>
              <a:t>Нефтехозяйство</a:t>
            </a:r>
            <a:r>
              <a:rPr lang="ru-RU" sz="1800" b="1" dirty="0" smtClean="0"/>
              <a:t> сельхозпредприятия </a:t>
            </a:r>
            <a:r>
              <a:rPr lang="ru-RU" sz="1800" dirty="0" smtClean="0"/>
              <a:t>– специализированное </a:t>
            </a:r>
            <a:r>
              <a:rPr lang="ru-RU" sz="1800" dirty="0" smtClean="0"/>
              <a:t>подразделение</a:t>
            </a:r>
            <a:r>
              <a:rPr lang="ru-RU" sz="1800" dirty="0" smtClean="0"/>
              <a:t>, представляющее собой совокупность инженерных сооружений, оборудования, технических средств и исполнителей, предназначенных для выполнения операций снабжения нефтепродуктами, их транспортирования, приема, отпуска, хранения и заправки машин. </a:t>
            </a:r>
          </a:p>
          <a:p>
            <a:pPr>
              <a:buNone/>
            </a:pPr>
            <a:r>
              <a:rPr lang="ru-RU" sz="1800" b="1" dirty="0" err="1" smtClean="0"/>
              <a:t>Нефтехозяйство</a:t>
            </a:r>
            <a:r>
              <a:rPr lang="ru-RU" sz="1800" b="1" dirty="0" smtClean="0"/>
              <a:t> осуществляет следующие функции</a:t>
            </a:r>
            <a:r>
              <a:rPr lang="ru-RU" sz="1800" dirty="0" smtClean="0"/>
              <a:t>: </a:t>
            </a:r>
          </a:p>
          <a:p>
            <a:pPr>
              <a:buNone/>
            </a:pPr>
            <a:r>
              <a:rPr lang="ru-RU" sz="1800" dirty="0" smtClean="0"/>
              <a:t>-      получение нефтепродуктов из снабжающей базы ;</a:t>
            </a:r>
          </a:p>
          <a:p>
            <a:pPr>
              <a:buFontTx/>
              <a:buChar char="-"/>
            </a:pPr>
            <a:r>
              <a:rPr lang="ru-RU" sz="1800" dirty="0" smtClean="0"/>
              <a:t>доставку нефтепродуктов в хозяйство;</a:t>
            </a:r>
          </a:p>
          <a:p>
            <a:pPr>
              <a:buFontTx/>
              <a:buChar char="-"/>
            </a:pPr>
            <a:r>
              <a:rPr lang="ru-RU" sz="1800" dirty="0" smtClean="0"/>
              <a:t> их хранение на центральном складе или стационарном посту заправки ; </a:t>
            </a:r>
          </a:p>
          <a:p>
            <a:pPr>
              <a:buFontTx/>
              <a:buChar char="-"/>
            </a:pPr>
            <a:r>
              <a:rPr lang="ru-RU" sz="1800" dirty="0" smtClean="0"/>
              <a:t>заправку МТП топливом и смазочными материалами, а также отпуск нефтепродуктов на другие производственные нужды; </a:t>
            </a:r>
          </a:p>
          <a:p>
            <a:pPr>
              <a:buFontTx/>
              <a:buChar char="-"/>
            </a:pPr>
            <a:r>
              <a:rPr lang="ru-RU" sz="1800" dirty="0" smtClean="0"/>
              <a:t>учет расходования нефтепродуктов в хозяйстве;</a:t>
            </a:r>
          </a:p>
          <a:p>
            <a:pPr>
              <a:buFontTx/>
              <a:buChar char="-"/>
            </a:pPr>
            <a:r>
              <a:rPr lang="ru-RU" sz="1800" dirty="0" smtClean="0"/>
              <a:t> сбор отработанных масел и сдачу их на регенерацию; контроль качества нефтепродуктов;</a:t>
            </a:r>
          </a:p>
          <a:p>
            <a:pPr>
              <a:buFontTx/>
              <a:buChar char="-"/>
            </a:pPr>
            <a:r>
              <a:rPr lang="ru-RU" sz="1800" dirty="0" smtClean="0"/>
              <a:t>поддержание </a:t>
            </a:r>
            <a:r>
              <a:rPr lang="ru-RU" sz="1800" dirty="0" err="1" smtClean="0"/>
              <a:t>нефтескладского</a:t>
            </a:r>
            <a:r>
              <a:rPr lang="ru-RU" sz="1800" dirty="0" smtClean="0"/>
              <a:t> оборудования в исправном состоянии путем проведения технического обслуживания; </a:t>
            </a:r>
          </a:p>
          <a:p>
            <a:pPr>
              <a:buFontTx/>
              <a:buChar char="-"/>
            </a:pPr>
            <a:r>
              <a:rPr lang="ru-RU" sz="1800" dirty="0" smtClean="0"/>
              <a:t>разработка и выполнение мероприятий по сокращению количественных и качественных потерь </a:t>
            </a:r>
            <a:r>
              <a:rPr lang="ru-RU" sz="1800" dirty="0" err="1" smtClean="0"/>
              <a:t>топли-ва</a:t>
            </a:r>
            <a:r>
              <a:rPr lang="ru-RU" sz="1800" dirty="0" smtClean="0"/>
              <a:t> и смазочных материалов.</a:t>
            </a:r>
            <a:endParaRPr lang="ru-RU"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Обеспечения машин ТСМ 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507288" cy="57606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/>
              <a:t>       </a:t>
            </a:r>
            <a:r>
              <a:rPr lang="ru-RU" sz="1600" dirty="0" smtClean="0"/>
              <a:t> </a:t>
            </a:r>
            <a:r>
              <a:rPr lang="ru-RU" sz="2400" b="1" dirty="0" smtClean="0"/>
              <a:t>При выборе того или иного способа обеспечения </a:t>
            </a:r>
            <a:r>
              <a:rPr lang="ru-RU" sz="2400" dirty="0" smtClean="0"/>
              <a:t>машин ТСМ необходимо стремиться к минимуму эксплуатационных затрат. </a:t>
            </a:r>
          </a:p>
          <a:p>
            <a:pPr>
              <a:buNone/>
            </a:pPr>
            <a:r>
              <a:rPr lang="ru-RU" sz="2400" b="1" dirty="0" smtClean="0"/>
              <a:t>        Зависят они от многих факторов</a:t>
            </a:r>
            <a:r>
              <a:rPr lang="ru-RU" sz="2400" dirty="0" smtClean="0"/>
              <a:t>:</a:t>
            </a:r>
          </a:p>
          <a:p>
            <a:pPr>
              <a:buNone/>
            </a:pPr>
            <a:r>
              <a:rPr lang="ru-RU" sz="2400" dirty="0" smtClean="0"/>
              <a:t>       - в том числе от видов имеющихся средств,</a:t>
            </a:r>
          </a:p>
          <a:p>
            <a:pPr>
              <a:buNone/>
            </a:pPr>
            <a:r>
              <a:rPr lang="ru-RU" sz="2400" dirty="0" smtClean="0"/>
              <a:t>       - от расположения подразделений сельскохозяйственного предприятия, </a:t>
            </a:r>
          </a:p>
          <a:p>
            <a:pPr>
              <a:buNone/>
            </a:pPr>
            <a:r>
              <a:rPr lang="ru-RU" sz="2400" dirty="0" smtClean="0"/>
              <a:t>       -от численного состава </a:t>
            </a:r>
            <a:r>
              <a:rPr lang="ru-RU" sz="2400" dirty="0" err="1" smtClean="0"/>
              <a:t>машинно</a:t>
            </a:r>
            <a:r>
              <a:rPr lang="ru-RU" sz="2400" dirty="0" smtClean="0"/>
              <a:t>- тракторного парка, </a:t>
            </a:r>
          </a:p>
          <a:p>
            <a:pPr>
              <a:buNone/>
            </a:pPr>
            <a:r>
              <a:rPr lang="ru-RU" sz="2400" dirty="0" smtClean="0"/>
              <a:t>       -от состояния дорог и т.д. </a:t>
            </a:r>
          </a:p>
          <a:p>
            <a:pPr>
              <a:buNone/>
            </a:pPr>
            <a:r>
              <a:rPr lang="ru-RU" sz="1600" dirty="0" smtClean="0"/>
              <a:t>         </a:t>
            </a:r>
            <a:endParaRPr lang="ru-RU" sz="1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Определение общей и календарной потребности хозяйств в нефтепродуктах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435280" cy="5688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/>
              <a:t>Рациональное использование нефтепродуктов</a:t>
            </a:r>
            <a:r>
              <a:rPr lang="ru-RU" sz="1800" dirty="0" smtClean="0"/>
              <a:t>, осуществление режима экономии основываются на нормах и нормативах их расхода. </a:t>
            </a:r>
          </a:p>
          <a:p>
            <a:pPr>
              <a:buNone/>
            </a:pPr>
            <a:r>
              <a:rPr lang="ru-RU" sz="1800" b="1" dirty="0" smtClean="0"/>
              <a:t>Норма расхода нефтепродуктов </a:t>
            </a:r>
            <a:r>
              <a:rPr lang="ru-RU" sz="1800" dirty="0" smtClean="0"/>
              <a:t>– показатель затрат нефтепродуктов, необходимых для выполнения единицы работы (продукции) для определенных условий эксплуатации МТА. </a:t>
            </a:r>
            <a:r>
              <a:rPr lang="ru-RU" sz="1800" b="1" dirty="0" smtClean="0"/>
              <a:t>Норматив расхода </a:t>
            </a:r>
            <a:r>
              <a:rPr lang="ru-RU" sz="1800" dirty="0" smtClean="0"/>
              <a:t>– показатель максимально допустимого количества нефтепродуктов на производства единицы продукции в соответствующих условиях. </a:t>
            </a:r>
          </a:p>
          <a:p>
            <a:pPr>
              <a:buNone/>
            </a:pPr>
            <a:r>
              <a:rPr lang="ru-RU" sz="1800" b="1" dirty="0" smtClean="0"/>
              <a:t>Нормы расхода топлива подразделяются </a:t>
            </a:r>
            <a:r>
              <a:rPr lang="ru-RU" sz="1800" dirty="0" smtClean="0"/>
              <a:t>на индивидуальные и групповые. </a:t>
            </a:r>
          </a:p>
          <a:p>
            <a:pPr>
              <a:buNone/>
            </a:pPr>
            <a:r>
              <a:rPr lang="ru-RU" sz="1800" b="1" dirty="0" smtClean="0"/>
              <a:t>Индивидуальные нормы- </a:t>
            </a:r>
            <a:r>
              <a:rPr lang="ru-RU" sz="1800" dirty="0" smtClean="0"/>
              <a:t>это нормы расхода соответствующего нефтепродукта определенным агрегатом (машиной, установкой) на выполнение единицы объема работы применительно к конкретным условиям производства. Они предназначены для составления технологических карт возделывания и уборки сельскохозяйственных культур, контроля за их расходованием машинно-тракторными агрегатами, для установления потребности в нефтепродуктах на выполнение конкретных производственных процессов.</a:t>
            </a:r>
          </a:p>
          <a:p>
            <a:pPr>
              <a:buNone/>
            </a:pPr>
            <a:r>
              <a:rPr lang="ru-RU" sz="1800" b="1" dirty="0" smtClean="0"/>
              <a:t>Групповая норма </a:t>
            </a:r>
            <a:r>
              <a:rPr lang="ru-RU" sz="1800" dirty="0" smtClean="0"/>
              <a:t>- средневзвешенная величина расходов соответствующего вида нефтепродукта на производство единицы планируемого или фактического объема одноименных работ. </a:t>
            </a:r>
            <a:endParaRPr lang="ru-RU"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Годовая GГ (сезонная или месячная) потребность ГСМ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92696"/>
            <a:ext cx="8568952" cy="59046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/>
              <a:t>Годовая GГ </a:t>
            </a:r>
            <a:r>
              <a:rPr lang="ru-RU" sz="1800" dirty="0" smtClean="0"/>
              <a:t>потребность в основном топливе складывается из следующих составляющих:           </a:t>
            </a:r>
            <a:r>
              <a:rPr lang="ru-RU" sz="1800" b="1" dirty="0" smtClean="0"/>
              <a:t>GГ = G1 + G2 + G3 + G4 + G5 + G6 , (6.1</a:t>
            </a:r>
            <a:r>
              <a:rPr lang="ru-RU" sz="1800" dirty="0" smtClean="0"/>
              <a:t>)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b="1" dirty="0" smtClean="0"/>
              <a:t>где G1 - потребность в топливе на выполнение механизированных работ </a:t>
            </a:r>
            <a:r>
              <a:rPr lang="ru-RU" sz="1800" dirty="0" smtClean="0"/>
              <a:t>(определяется из технологических карт на возделывание и уборку </a:t>
            </a:r>
            <a:r>
              <a:rPr lang="ru-RU" sz="1800" dirty="0" err="1" smtClean="0"/>
              <a:t>сельскохояйственных</a:t>
            </a:r>
            <a:r>
              <a:rPr lang="ru-RU" sz="1800" dirty="0" smtClean="0"/>
              <a:t> культур), т;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b="1" dirty="0" smtClean="0"/>
              <a:t>G2 - потребность в топливе на холостые переезды и подготовку агрегатов</a:t>
            </a:r>
            <a:r>
              <a:rPr lang="ru-RU" sz="1800" dirty="0" smtClean="0"/>
              <a:t>, т; </a:t>
            </a:r>
          </a:p>
          <a:p>
            <a:pPr>
              <a:buNone/>
            </a:pPr>
            <a:r>
              <a:rPr lang="ru-RU" sz="1800" dirty="0" smtClean="0"/>
              <a:t>            (принимают G2= </a:t>
            </a:r>
            <a:r>
              <a:rPr lang="ru-RU" sz="1800" dirty="0" smtClean="0">
                <a:sym typeface="Symbol"/>
              </a:rPr>
              <a:t></a:t>
            </a:r>
            <a:r>
              <a:rPr lang="ru-RU" sz="1800" dirty="0" smtClean="0"/>
              <a:t> 100 7 ,7 G1);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b="1" dirty="0" smtClean="0"/>
              <a:t>G3 - потребность в топливе на техническое обслуживание тракторов и других сельскохозяйственных машин</a:t>
            </a:r>
            <a:r>
              <a:rPr lang="ru-RU" sz="1800" dirty="0" smtClean="0"/>
              <a:t>, т; G3 зависит от марочного состава МТП, но в среднем составляет 0,20…0,25 % от G1; </a:t>
            </a:r>
          </a:p>
          <a:p>
            <a:pPr>
              <a:buNone/>
            </a:pPr>
            <a:r>
              <a:rPr lang="ru-RU" sz="1800" b="1" dirty="0" smtClean="0"/>
              <a:t>G4 - расход топлива на обкатку отремонтированных или новых тракторов, </a:t>
            </a:r>
            <a:r>
              <a:rPr lang="ru-RU" sz="1800" dirty="0" smtClean="0"/>
              <a:t>т.  Определяется исходя из годового плана ремонтов тракторов и норм расхода топлива на ремонт и обкатку;</a:t>
            </a:r>
          </a:p>
          <a:p>
            <a:pPr>
              <a:buNone/>
            </a:pPr>
            <a:r>
              <a:rPr lang="ru-RU" sz="1800" b="1" dirty="0" smtClean="0"/>
              <a:t>G5 - потребность в топливе на работу самоходных машин</a:t>
            </a:r>
            <a:r>
              <a:rPr lang="ru-RU" sz="1800" dirty="0" smtClean="0"/>
              <a:t>, т. Определяется исходя из планируемого объема выполняемых ими работ и норм расхода топлива (из технологических карт); </a:t>
            </a:r>
          </a:p>
          <a:p>
            <a:pPr>
              <a:buNone/>
            </a:pPr>
            <a:r>
              <a:rPr lang="ru-RU" sz="1800" b="1" dirty="0" smtClean="0"/>
              <a:t>G6 - потребность в топливе на работу стационарных двигателей или установок</a:t>
            </a:r>
            <a:r>
              <a:rPr lang="ru-RU" sz="1800" dirty="0" smtClean="0"/>
              <a:t>, т. Определяется по времени их использования в часах и нормам часового расхода топлива для конкретного двигателя.  Норма расхода дизельного топлива и масла на ремонт и обкатку тракторов, кг </a:t>
            </a:r>
            <a:endParaRPr lang="ru-RU" sz="1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Виды потерь нефтепродуктов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435280" cy="56886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dirty="0" smtClean="0"/>
              <a:t> </a:t>
            </a:r>
            <a:r>
              <a:rPr lang="ru-RU" sz="2400" b="1" dirty="0" smtClean="0"/>
              <a:t>Среди количественных потерь наибольший удельный </a:t>
            </a:r>
            <a:r>
              <a:rPr lang="ru-RU" sz="2400" dirty="0" smtClean="0"/>
              <a:t>вес занимают потери из-за утечек через </a:t>
            </a:r>
            <a:r>
              <a:rPr lang="ru-RU" sz="2400" dirty="0" err="1" smtClean="0"/>
              <a:t>неплотности</a:t>
            </a:r>
            <a:r>
              <a:rPr lang="ru-RU" sz="2400" dirty="0" smtClean="0"/>
              <a:t> в </a:t>
            </a:r>
            <a:r>
              <a:rPr lang="ru-RU" sz="2400" dirty="0" err="1" smtClean="0"/>
              <a:t>нефтескладском</a:t>
            </a:r>
            <a:r>
              <a:rPr lang="ru-RU" sz="2400" dirty="0" smtClean="0"/>
              <a:t> оборудовании и разливы (переливы) топлива при сливно-наливочных операциях. (Через </a:t>
            </a:r>
            <a:r>
              <a:rPr lang="ru-RU" sz="2400" dirty="0" err="1" smtClean="0"/>
              <a:t>неплотность</a:t>
            </a:r>
            <a:r>
              <a:rPr lang="ru-RU" sz="2400" dirty="0" smtClean="0"/>
              <a:t>, пропускающую одну каплю в секунду теряется более 4 кг топлива в сутки, а за год – около 1,5 т). </a:t>
            </a:r>
          </a:p>
          <a:p>
            <a:pPr>
              <a:buNone/>
            </a:pPr>
            <a:r>
              <a:rPr lang="ru-RU" sz="2400" b="1" dirty="0" smtClean="0"/>
              <a:t>При эксплуатации машин основные потери нефтепродуктов </a:t>
            </a:r>
            <a:r>
              <a:rPr lang="ru-RU" sz="2400" dirty="0" smtClean="0"/>
              <a:t>происходят из- за технических неисправностей (особенно системы питания двигателей), а также из-за нарушений в </a:t>
            </a:r>
            <a:r>
              <a:rPr lang="ru-RU" sz="2400" dirty="0" err="1" smtClean="0"/>
              <a:t>агрегатировании</a:t>
            </a:r>
            <a:r>
              <a:rPr lang="ru-RU" sz="2400" dirty="0" smtClean="0"/>
              <a:t> и нерациональных режимов работы МТА. </a:t>
            </a:r>
          </a:p>
          <a:p>
            <a:pPr>
              <a:buNone/>
            </a:pPr>
            <a:r>
              <a:rPr lang="ru-RU" sz="2400" b="1" dirty="0" smtClean="0"/>
              <a:t>Качественные потери нефтепродуктов </a:t>
            </a:r>
            <a:r>
              <a:rPr lang="ru-RU" sz="2400" dirty="0" smtClean="0"/>
              <a:t>происходят, как правило, при неправильном хранении и транспортировании. Обводнение, окисление и загрязнение нефтепродуктов особенно увеличиваются при разгерметизации емкостей, при нарушениях во время </a:t>
            </a:r>
            <a:r>
              <a:rPr lang="ru-RU" sz="2400" dirty="0" err="1" smtClean="0"/>
              <a:t>сливо-наливочных</a:t>
            </a:r>
            <a:r>
              <a:rPr lang="ru-RU" sz="2400" dirty="0" smtClean="0"/>
              <a:t> операций.</a:t>
            </a:r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Потери топлива от испарения 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7606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000" b="1" dirty="0" smtClean="0"/>
              <a:t>Потери топлива от испарения </a:t>
            </a:r>
            <a:r>
              <a:rPr lang="ru-RU" sz="2000" dirty="0" smtClean="0"/>
              <a:t>называют смешанными, так как происходит не только количественное его уменьшение, но и теряется качество вследствие уменьшения легких фракций, определяющих пусковые и детонационные свойства топлива.</a:t>
            </a:r>
          </a:p>
          <a:p>
            <a:pPr>
              <a:buNone/>
            </a:pPr>
            <a:r>
              <a:rPr lang="ru-RU" sz="2000" dirty="0" smtClean="0"/>
              <a:t>Эти потери топлива достигают 75 % от всех других видов потерь.</a:t>
            </a:r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ru-RU" sz="2000" b="1" dirty="0" smtClean="0"/>
              <a:t>Качественные потери топлива </a:t>
            </a:r>
            <a:r>
              <a:rPr lang="ru-RU" sz="2000" dirty="0" smtClean="0"/>
              <a:t>в основном зависят от технической и технологической дисциплины в </a:t>
            </a:r>
            <a:r>
              <a:rPr lang="ru-RU" sz="2000" dirty="0" err="1" smtClean="0"/>
              <a:t>нефтехозяйстве</a:t>
            </a:r>
            <a:r>
              <a:rPr lang="ru-RU" sz="2000" dirty="0" smtClean="0"/>
              <a:t>. Например, нельзя допускать перевозку различных видов топлив в автоцистернах без предварительной их очистки;</a:t>
            </a:r>
          </a:p>
          <a:p>
            <a:pPr>
              <a:buNone/>
            </a:pPr>
            <a:r>
              <a:rPr lang="ru-RU" sz="2000" b="1" dirty="0" smtClean="0"/>
              <a:t>Заполнение резервуаров и емкостей</a:t>
            </a:r>
            <a:r>
              <a:rPr lang="ru-RU" sz="2000" dirty="0" smtClean="0"/>
              <a:t>, предназначенных для хранения топлива, должно быть не менее 95 %. При этом снижается газовое пространство </a:t>
            </a:r>
            <a:r>
              <a:rPr lang="ru-RU" sz="2000" dirty="0" smtClean="0"/>
              <a:t>резервуаров</a:t>
            </a:r>
            <a:r>
              <a:rPr lang="ru-RU" sz="2000" dirty="0" smtClean="0"/>
              <a:t>, что обеспечивает минимальные потери топлива при «больших» или «малых» дыханиях. </a:t>
            </a:r>
          </a:p>
          <a:p>
            <a:pPr>
              <a:buNone/>
            </a:pPr>
            <a:r>
              <a:rPr lang="ru-RU" sz="2000" b="1" dirty="0" smtClean="0"/>
              <a:t>«Малые дыхания» вызываются </a:t>
            </a:r>
            <a:r>
              <a:rPr lang="ru-RU" sz="2000" dirty="0" smtClean="0"/>
              <a:t>температурными изменениями окружающей среды и газового пространства резервуара. </a:t>
            </a:r>
          </a:p>
          <a:p>
            <a:pPr>
              <a:buNone/>
            </a:pPr>
            <a:r>
              <a:rPr lang="ru-RU" sz="2000" dirty="0" smtClean="0"/>
              <a:t>«</a:t>
            </a:r>
            <a:r>
              <a:rPr lang="ru-RU" sz="2000" b="1" dirty="0" smtClean="0"/>
              <a:t>Большие дыхания» </a:t>
            </a:r>
            <a:r>
              <a:rPr lang="ru-RU" sz="2000" dirty="0" smtClean="0"/>
              <a:t>происходят вследствие вытеснения паровоздушной смеси в процессе заполнения (или опорожнения) резервуаров. </a:t>
            </a:r>
          </a:p>
          <a:p>
            <a:pPr>
              <a:buNone/>
            </a:pPr>
            <a:r>
              <a:rPr lang="ru-RU" sz="2000" b="1" dirty="0" smtClean="0"/>
              <a:t>Все резервуары должны </a:t>
            </a:r>
            <a:r>
              <a:rPr lang="ru-RU" sz="2000" dirty="0" smtClean="0"/>
              <a:t>быть обеспечены исправными дыхательными клапанами и при наземном расположении, окрашены в светло-голубые тона. </a:t>
            </a:r>
            <a:endParaRPr lang="ru-RU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Заведующий </a:t>
            </a:r>
            <a:r>
              <a:rPr lang="ru-RU" sz="2000" b="1" dirty="0" err="1" smtClean="0"/>
              <a:t>нефтехозяйством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832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/>
              <a:t>Выполняет работы </a:t>
            </a:r>
            <a:r>
              <a:rPr lang="ru-RU" sz="1600" dirty="0" smtClean="0"/>
              <a:t>по приему, хранению и выдаче топлива и смазочных мате­риалов в хозяйстве. </a:t>
            </a:r>
          </a:p>
          <a:p>
            <a:pPr>
              <a:buNone/>
            </a:pPr>
            <a:r>
              <a:rPr lang="ru-RU" sz="1600" b="1" dirty="0" smtClean="0"/>
              <a:t>Обеспечивает бесперебойный </a:t>
            </a:r>
            <a:r>
              <a:rPr lang="ru-RU" sz="1600" dirty="0" smtClean="0"/>
              <a:t>завоз нефтепродуктов и талонов на </a:t>
            </a:r>
            <a:r>
              <a:rPr lang="ru-RU" sz="1600" dirty="0" err="1" smtClean="0"/>
              <a:t>топливосмазочные</a:t>
            </a:r>
            <a:r>
              <a:rPr lang="ru-RU" sz="1600" dirty="0" smtClean="0"/>
              <a:t> материалы. Принимает на нефтескладе все поступающие в хозяйство нефтепродукты, проверяя их количество и качество. </a:t>
            </a:r>
          </a:p>
          <a:p>
            <a:pPr>
              <a:buNone/>
            </a:pPr>
            <a:r>
              <a:rPr lang="ru-RU" sz="1600" b="1" dirty="0" smtClean="0"/>
              <a:t>В установленном порядке </a:t>
            </a:r>
            <a:r>
              <a:rPr lang="ru-RU" sz="1600" dirty="0" smtClean="0"/>
              <a:t>обеспечивает нефтепродуктами производственные участки и контролирует их расход. </a:t>
            </a:r>
          </a:p>
          <a:p>
            <a:pPr>
              <a:buNone/>
            </a:pPr>
            <a:r>
              <a:rPr lang="ru-RU" sz="1600" b="1" dirty="0" smtClean="0"/>
              <a:t>Ведет учет расхода </a:t>
            </a:r>
            <a:r>
              <a:rPr lang="ru-RU" sz="1600" b="1" dirty="0" err="1" smtClean="0"/>
              <a:t>топливосмазочных</a:t>
            </a:r>
            <a:r>
              <a:rPr lang="ru-RU" sz="1600" b="1" dirty="0" smtClean="0"/>
              <a:t> </a:t>
            </a:r>
            <a:r>
              <a:rPr lang="ru-RU" sz="1600" dirty="0" smtClean="0"/>
              <a:t>материалов по автомобилям и тракторам. Организует сбор отработанных нефтепродуктов и сдачу их на нефтебазу. Регулярно проверяет качество хранящихся нефтепродуктов на нефтескладе хозяйства. </a:t>
            </a:r>
          </a:p>
          <a:p>
            <a:pPr>
              <a:buNone/>
            </a:pPr>
            <a:r>
              <a:rPr lang="ru-RU" sz="1600" b="1" dirty="0" smtClean="0"/>
              <a:t>Оформляет документы </a:t>
            </a:r>
            <a:r>
              <a:rPr lang="ru-RU" sz="1600" dirty="0" smtClean="0"/>
              <a:t>на поступление и отпуск нефтепродуктов, ведет их учет и ежемесячно по </a:t>
            </a:r>
            <a:r>
              <a:rPr lang="ru-RU" sz="1600" dirty="0" err="1" smtClean="0"/>
              <a:t>установленой</a:t>
            </a:r>
            <a:r>
              <a:rPr lang="ru-RU" sz="1600" dirty="0" smtClean="0"/>
              <a:t> форме составляет отчеты о движении нефтепродуктов и тары, сдает их в бухгалтерию. Обеспечивает технически исправное состояние складских помещений, цистерн, </a:t>
            </a:r>
            <a:r>
              <a:rPr lang="ru-RU" sz="1600" dirty="0" err="1" smtClean="0"/>
              <a:t>нефтетары</a:t>
            </a:r>
            <a:r>
              <a:rPr lang="ru-RU" sz="1600" dirty="0" smtClean="0"/>
              <a:t>, оборудования, комплекта противопожарного инвентаря и их своевременную замену и ремонт. Проводит в установленные сроки совместно с метрологическими службами тарировку цистерн и </a:t>
            </a:r>
            <a:r>
              <a:rPr lang="ru-RU" sz="1600" dirty="0" err="1" smtClean="0"/>
              <a:t>нефтетары</a:t>
            </a:r>
            <a:r>
              <a:rPr lang="ru-RU" sz="1600" dirty="0" smtClean="0"/>
              <a:t>. Обеспечивает склад необходимым инвентарем, оборудованием, приспособлениями для приемки и выдачи нефте­продуктов и тары. Участвует в инвентаризации нефтепродуктов, тары и оборудования, имеющихся на нефтескладе. </a:t>
            </a:r>
          </a:p>
          <a:p>
            <a:pPr>
              <a:buNone/>
            </a:pPr>
            <a:r>
              <a:rPr lang="ru-RU" sz="1600" b="1" dirty="0" smtClean="0"/>
              <a:t>Содержит территорию </a:t>
            </a:r>
            <a:r>
              <a:rPr lang="ru-RU" sz="1600" b="1" dirty="0" err="1" smtClean="0"/>
              <a:t>нефтехозяйства</a:t>
            </a:r>
            <a:r>
              <a:rPr lang="ru-RU" sz="1600" b="1" dirty="0" smtClean="0"/>
              <a:t> </a:t>
            </a:r>
            <a:r>
              <a:rPr lang="ru-RU" sz="1600" dirty="0" smtClean="0"/>
              <a:t>в чистоте и порядке, обеспечивает соблюдение правил производственной санитарии, техники безопасности и противопожарных мер.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Машинно-тракторный парк (МТП</a:t>
            </a:r>
            <a:r>
              <a:rPr lang="ru-RU" sz="1600" dirty="0" smtClean="0"/>
              <a:t>) 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7606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</a:t>
            </a:r>
            <a:r>
              <a:rPr lang="ru-RU" sz="2400" b="1" dirty="0" smtClean="0"/>
              <a:t>Машинно-тракторный парк </a:t>
            </a:r>
            <a:r>
              <a:rPr lang="ru-RU" sz="2400" dirty="0" smtClean="0"/>
              <a:t>- является основой механизации в растениеводстве, и его надёжность и эффективность использования определяют себестоимость производимой продукции и её качество. </a:t>
            </a:r>
            <a:r>
              <a:rPr lang="ru-RU" sz="2400" b="1" dirty="0" smtClean="0"/>
              <a:t>Повышение надёжности МТП </a:t>
            </a:r>
            <a:r>
              <a:rPr lang="ru-RU" sz="2400" dirty="0" smtClean="0"/>
              <a:t>на данный день является приоритетной задачей, и её решение большинство специалистов представляет в виде комплекса мер, которые практически не затрагивают вопрос совершенствования инженерных служб предприятий и системы их инженерно-технического обеспечения. </a:t>
            </a:r>
          </a:p>
          <a:p>
            <a:r>
              <a:rPr lang="ru-RU" sz="2400" dirty="0" smtClean="0"/>
              <a:t>Без данного шага проблема надёжности МТП решаться не может, так как новая техника будет поступать в среду, условия которой не позволят реализовать потенциальные возможности машин и рационально управлять их эксплуатацией.</a:t>
            </a: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Перспективные варианты структуры инженерной службы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8863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На данный день </a:t>
            </a:r>
            <a:r>
              <a:rPr lang="ru-RU" sz="2800" dirty="0" smtClean="0"/>
              <a:t>можно выделить три основных варианта организации технического сервиса в </a:t>
            </a:r>
            <a:r>
              <a:rPr lang="ru-RU" sz="2800" dirty="0" err="1" smtClean="0"/>
              <a:t>агробизнесе</a:t>
            </a:r>
            <a:r>
              <a:rPr lang="ru-RU" sz="2800" dirty="0" smtClean="0"/>
              <a:t>:</a:t>
            </a:r>
          </a:p>
          <a:p>
            <a:r>
              <a:rPr lang="ru-RU" sz="2800" dirty="0" smtClean="0"/>
              <a:t> Собственные сервисные структуры сельхозпредприятий;</a:t>
            </a:r>
          </a:p>
          <a:p>
            <a:r>
              <a:rPr lang="ru-RU" sz="2800" dirty="0" smtClean="0"/>
              <a:t> Сервисные организации районного и регионального уровней, оставшиеся на базе бывших Сельхозтехник;</a:t>
            </a:r>
          </a:p>
          <a:p>
            <a:r>
              <a:rPr lang="ru-RU" sz="2800" dirty="0" smtClean="0"/>
              <a:t> Коммерческие предприятия, осуществляющие материально-техническое снабжение и сервисное обслуживание на правах дилера завода-изготовителя.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Основные  задачи ИТС на перспективу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 fontScale="92500" lnSpcReduction="10000"/>
          </a:bodyPr>
          <a:lstStyle/>
          <a:p>
            <a:r>
              <a:rPr lang="ru-RU" sz="1600" dirty="0" smtClean="0"/>
              <a:t> </a:t>
            </a:r>
            <a:r>
              <a:rPr lang="ru-RU" sz="1600" b="1" dirty="0" smtClean="0"/>
              <a:t>Определение технической политики </a:t>
            </a:r>
            <a:r>
              <a:rPr lang="ru-RU" sz="1600" dirty="0" smtClean="0"/>
              <a:t>предприятия (объединения) по выбору средств механизации и методов их производственно-технической эксплуатации. Данная политика формируется на основе существующего хозяйственного механизма и действующего законодательства; прогрессивных стратегий технического обслуживания и ремонта (ТОР); состояния отрасли и прогнозов её развития; имеющихся ресурсов и научно-исследовательского потенциала; специализации предприятия.</a:t>
            </a:r>
          </a:p>
          <a:p>
            <a:r>
              <a:rPr lang="ru-RU" sz="1600" b="1" dirty="0" smtClean="0"/>
              <a:t>Разработка и доведение до исполнителей целей</a:t>
            </a:r>
            <a:r>
              <a:rPr lang="ru-RU" sz="1600" dirty="0" smtClean="0"/>
              <a:t>, нормативно-технологической и проектной документации, обеспечивающей реализацию технической политики.</a:t>
            </a:r>
          </a:p>
          <a:p>
            <a:r>
              <a:rPr lang="ru-RU" sz="1600" b="1" dirty="0" smtClean="0"/>
              <a:t>Планирование</a:t>
            </a:r>
            <a:r>
              <a:rPr lang="ru-RU" sz="1600" dirty="0" smtClean="0"/>
              <a:t>, организация, управление ТОР и хранением машин.</a:t>
            </a:r>
          </a:p>
          <a:p>
            <a:r>
              <a:rPr lang="ru-RU" sz="1600" b="1" dirty="0" smtClean="0"/>
              <a:t>Создание,</a:t>
            </a:r>
            <a:r>
              <a:rPr lang="ru-RU" sz="1600" dirty="0" smtClean="0"/>
              <a:t> совершенствование и рационализация производственно-технической базы и проведение мер по её поддержанию.</a:t>
            </a:r>
          </a:p>
          <a:p>
            <a:r>
              <a:rPr lang="ru-RU" sz="1600" b="1" dirty="0" smtClean="0"/>
              <a:t>Организация материально-технического </a:t>
            </a:r>
            <a:r>
              <a:rPr lang="ru-RU" sz="1600" dirty="0" smtClean="0"/>
              <a:t>обеспечения и хранения запчастей, топливно-смазочных материалов и технологического оборудования.</a:t>
            </a:r>
          </a:p>
          <a:p>
            <a:r>
              <a:rPr lang="ru-RU" sz="1600" b="1" dirty="0" smtClean="0"/>
              <a:t>Выбор оптимальных ресурсосберегающих </a:t>
            </a:r>
            <a:r>
              <a:rPr lang="ru-RU" sz="1600" dirty="0" smtClean="0"/>
              <a:t>технологий выполнения процессов, высококачественная подготовка МТА к работе, увеличение продолжительности использования машин.</a:t>
            </a:r>
          </a:p>
          <a:p>
            <a:r>
              <a:rPr lang="ru-RU" sz="1600" b="1" dirty="0" smtClean="0"/>
              <a:t>Организация внутрихозяйственного </a:t>
            </a:r>
            <a:r>
              <a:rPr lang="ru-RU" sz="1600" dirty="0" smtClean="0"/>
              <a:t>учёта и анализа в сфере эксплуатации технологических систем.</a:t>
            </a:r>
          </a:p>
          <a:p>
            <a:r>
              <a:rPr lang="ru-RU" sz="1600" b="1" dirty="0" smtClean="0"/>
              <a:t>Комплектация ИТС персоналом</a:t>
            </a:r>
            <a:r>
              <a:rPr lang="ru-RU" sz="1600" dirty="0" smtClean="0"/>
              <a:t>, повышение его квалификации, улучшение условий труда, совершенствование нормирования, моральное и материальное стимулирование персонала.</a:t>
            </a:r>
          </a:p>
          <a:p>
            <a:r>
              <a:rPr lang="ru-RU" sz="1600" b="1" dirty="0" smtClean="0"/>
              <a:t>Выполнение экологических </a:t>
            </a:r>
            <a:r>
              <a:rPr lang="ru-RU" sz="1600" dirty="0" smtClean="0"/>
              <a:t>требований - использование машин в режиме </a:t>
            </a:r>
            <a:r>
              <a:rPr lang="ru-RU" sz="1600" dirty="0" err="1" smtClean="0"/>
              <a:t>техногенно-нормируемой</a:t>
            </a:r>
            <a:r>
              <a:rPr lang="ru-RU" sz="1600" dirty="0" smtClean="0"/>
              <a:t> эксплуатации.</a:t>
            </a:r>
          </a:p>
          <a:p>
            <a:r>
              <a:rPr lang="ru-RU" sz="1600" b="1" dirty="0" smtClean="0"/>
              <a:t>Реализация передового опыта </a:t>
            </a:r>
            <a:r>
              <a:rPr lang="ru-RU" sz="1600" dirty="0" smtClean="0"/>
              <a:t>эксплуатации и участие в инновационных проектах научных организаций.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Организационная структура.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507288" cy="5976664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 smtClean="0"/>
              <a:t>Наиболее прогрессивным принципом </a:t>
            </a:r>
            <a:r>
              <a:rPr lang="ru-RU" sz="2000" dirty="0" smtClean="0"/>
              <a:t>организации ИТС является принцип специализации и разделения труда, предусматривающий создание в составе ИТС специализированных структурных  подразделений (служб), занимающихся различными группами вопросов  эффективного использования МТП. </a:t>
            </a:r>
          </a:p>
          <a:p>
            <a:r>
              <a:rPr lang="ru-RU" sz="2000" b="1" dirty="0" smtClean="0"/>
              <a:t>Число и состав служб </a:t>
            </a:r>
            <a:r>
              <a:rPr lang="ru-RU" sz="2000" dirty="0" smtClean="0"/>
              <a:t>зависят от конкретных природно-производственных особенностей и размеров каждого хозяйства.</a:t>
            </a:r>
          </a:p>
          <a:p>
            <a:r>
              <a:rPr lang="ru-RU" sz="2000" b="1" dirty="0" smtClean="0"/>
              <a:t>Рациональное число </a:t>
            </a:r>
            <a:r>
              <a:rPr lang="ru-RU" sz="2000" dirty="0" smtClean="0"/>
              <a:t>структурных подразделений ИТС должно охватывать без дублирования все направления деятельности, связанные с эффективным использованием МТП.</a:t>
            </a:r>
          </a:p>
          <a:p>
            <a:r>
              <a:rPr lang="ru-RU" sz="2000" b="1" dirty="0" smtClean="0"/>
              <a:t>Каждое структурное подразделение </a:t>
            </a:r>
            <a:r>
              <a:rPr lang="ru-RU" sz="2000" dirty="0" smtClean="0"/>
              <a:t>должен возглавлять высококвалифицированный специалист –инженер или техник механик с хорошей теоретической подготовкой и опытом практической работы.</a:t>
            </a:r>
          </a:p>
          <a:p>
            <a:r>
              <a:rPr lang="ru-RU" sz="2000" b="1" dirty="0" smtClean="0"/>
              <a:t>В более мелких хозяйствах </a:t>
            </a:r>
            <a:r>
              <a:rPr lang="ru-RU" sz="2000" dirty="0" smtClean="0"/>
              <a:t>структурные подразделения ИТС существенно упрощают в соответствии с меньшим объемом решаемых инженерных задач.</a:t>
            </a:r>
          </a:p>
          <a:p>
            <a:r>
              <a:rPr lang="ru-RU" sz="2000" b="1" dirty="0" smtClean="0"/>
              <a:t>В небольших фермерских </a:t>
            </a:r>
            <a:r>
              <a:rPr lang="ru-RU" sz="2000" dirty="0" smtClean="0"/>
              <a:t>хозяйствах инженерное обеспечение полностью или частично обеспечивают как своими силами, так и с помощью привлечения специалистов на договорной основе, включая услуги предприятий технического сервиса, машинно-технических станций (МТС) и т.д.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Функциональные обязанности работников ИТС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435280" cy="583264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Общее руководство ИТС хозяйства </a:t>
            </a:r>
            <a:r>
              <a:rPr lang="ru-RU" sz="2000" dirty="0" smtClean="0"/>
              <a:t>осуществляет главный инженер через руководителей отдельных структурных подразделений ИТС, включая службы:  эксплуатации МТП, ремонта МТП, эксплуатации машин и оборудования животноводческих ферм, эксплуатацию электроустановок, обеспечения нефтепродуктами, материально-техническое снабжение.</a:t>
            </a:r>
          </a:p>
          <a:p>
            <a:r>
              <a:rPr lang="ru-RU" sz="2000" b="1" i="1" dirty="0" smtClean="0"/>
              <a:t>Основная обязанность работников службы эксплуатации</a:t>
            </a:r>
            <a:r>
              <a:rPr lang="ru-RU" sz="2000" b="1" dirty="0" smtClean="0"/>
              <a:t> МТП </a:t>
            </a:r>
            <a:r>
              <a:rPr lang="ru-RU" sz="2000" dirty="0" smtClean="0"/>
              <a:t>и транспортных средств – комплексная механизация производственных процессов в полеводстве путем организации высокоэффективного использования тракторов, сельскохозяйственных машин и транспортных средств, увеличение сроков службы машин , снижение эксплуатационных затрат, повышение качества технического обслуживания и хранения машин. В крупных хозяйствах службу возглавляет инженер-механик.</a:t>
            </a:r>
          </a:p>
          <a:p>
            <a:r>
              <a:rPr lang="ru-RU" sz="2000" b="1" i="1" dirty="0" smtClean="0"/>
              <a:t>Служба ремонта МТП</a:t>
            </a:r>
            <a:r>
              <a:rPr lang="ru-RU" sz="2000" b="1" dirty="0" smtClean="0"/>
              <a:t> </a:t>
            </a:r>
            <a:r>
              <a:rPr lang="ru-RU" sz="2000" dirty="0" smtClean="0"/>
              <a:t>занимается своевременным восстановлением работоспособности машин и оборудования на базе передовой технологии ремонта и прогрессивных форм организации труда. Эту службу обычно возглавляет зав.мастерской.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Основные задачи 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435280" cy="5904656"/>
          </a:xfrm>
        </p:spPr>
        <p:txBody>
          <a:bodyPr>
            <a:normAutofit fontScale="92500" lnSpcReduction="10000"/>
          </a:bodyPr>
          <a:lstStyle/>
          <a:p>
            <a:r>
              <a:rPr lang="ru-RU" sz="1800" b="1" i="1" dirty="0" smtClean="0"/>
              <a:t>Основной задачей службы эксплуатации машин и оборудования животноводческих ферм</a:t>
            </a:r>
            <a:r>
              <a:rPr lang="ru-RU" sz="1800" b="1" dirty="0" smtClean="0"/>
              <a:t>- </a:t>
            </a:r>
            <a:r>
              <a:rPr lang="ru-RU" sz="1800" dirty="0" smtClean="0"/>
              <a:t>комплексная механизация этой отрасли хозяйства, включая монтаж нового и замену устаревшего оборудования , эффективное использование машин , а также организацию их технического обслуживания и хранения. Эту службу возглавляет инженер-механик по механизации животноводства.</a:t>
            </a:r>
          </a:p>
          <a:p>
            <a:r>
              <a:rPr lang="ru-RU" sz="1800" b="1" i="1" dirty="0" smtClean="0"/>
              <a:t>Основной задача службы эксплуатации электроустановок</a:t>
            </a:r>
            <a:r>
              <a:rPr lang="ru-RU" sz="1800" b="1" dirty="0" smtClean="0"/>
              <a:t>- </a:t>
            </a:r>
            <a:r>
              <a:rPr lang="ru-RU" sz="1800" dirty="0" smtClean="0"/>
              <a:t>электрификация хозяйственных участков и производственных объектов, внедрение электропривода и средств автоматизации производственных процессов. Служба обеспечивает также высокоэффективную работу электроустановок, их ТО и хранение. Службу возглавляет старший энергетик-инженер электрик.</a:t>
            </a:r>
          </a:p>
          <a:p>
            <a:r>
              <a:rPr lang="ru-RU" sz="1800" b="1" i="1" dirty="0" smtClean="0"/>
              <a:t>Служба обеспечения нефтепродуктами </a:t>
            </a:r>
            <a:r>
              <a:rPr lang="ru-RU" sz="1800" i="1" dirty="0" smtClean="0"/>
              <a:t>обеспечивает</a:t>
            </a:r>
            <a:r>
              <a:rPr lang="ru-RU" sz="1800" dirty="0" smtClean="0"/>
              <a:t> бесперебойное снабжение хозяйства топливом и смазочными материалами, организует своевременный завоз нефтепродуктов в хозяйство и их качественное хранение. К обязанности службы также входят: организации заправки машин, контроль  качества нефтепродуктов и правильность их распределения, экономия нефтепродуктов, своевременное и качественное обслуживание технологического оборудования. Службу возглавляет техник-механик.</a:t>
            </a:r>
          </a:p>
          <a:p>
            <a:r>
              <a:rPr lang="ru-RU" sz="1800" b="1" i="1" dirty="0" smtClean="0"/>
              <a:t>Служба эксплуатации машин и оборудования подсобных</a:t>
            </a:r>
            <a:r>
              <a:rPr lang="ru-RU" sz="1800" b="1" dirty="0" smtClean="0"/>
              <a:t> предприятий </a:t>
            </a:r>
            <a:r>
              <a:rPr lang="ru-RU" sz="1800" dirty="0" smtClean="0"/>
              <a:t>организует высокоэффективную эксплуатацию машин и оборудования, добивается снижения эксплуатационных затрат, обеспечивает ТО и хранение машин и оборудования в соответствии с предъявленными требованиями. Службу возглавляет техник-механик.</a:t>
            </a:r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endParaRPr lang="ru-RU" sz="1600" dirty="0" smtClean="0"/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Основная задача службы материально-технического снабжения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435280" cy="5904656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/>
              <a:t>организация своевременного </a:t>
            </a:r>
            <a:r>
              <a:rPr lang="ru-RU" sz="2000" dirty="0" smtClean="0"/>
              <a:t>снабжения хозяйства необходимыми машинами и оборудованием, запасными частями, а также ремонтными и эксплуатационными материалами. Служба организует также правильное хранение материально-технических ценностей, занимается составлением заявок, созданием необходимых фондов и т.д. Возглавляет службу инженер-механик.</a:t>
            </a:r>
          </a:p>
          <a:p>
            <a:r>
              <a:rPr lang="ru-RU" sz="2000" b="1" dirty="0" smtClean="0"/>
              <a:t>В хозяйствах меньшего размера </a:t>
            </a:r>
            <a:r>
              <a:rPr lang="ru-RU" sz="2000" dirty="0" smtClean="0"/>
              <a:t>, включая фермерские, возможно объединение нескольких служб с учетом конкретных особенностей хозяйствования.</a:t>
            </a:r>
          </a:p>
          <a:p>
            <a:r>
              <a:rPr lang="ru-RU" sz="2000" b="1" dirty="0" smtClean="0"/>
              <a:t>В перспективе ИТС хозяйств </a:t>
            </a:r>
            <a:r>
              <a:rPr lang="ru-RU" sz="2000" dirty="0" smtClean="0"/>
              <a:t>будут совершенствоваться в соответствии с новыми требованиями рыночной экономики. </a:t>
            </a:r>
          </a:p>
          <a:p>
            <a:r>
              <a:rPr lang="ru-RU" sz="2000" b="1" i="1" dirty="0" smtClean="0"/>
              <a:t>Под оперативным управлением работой МТП</a:t>
            </a:r>
            <a:r>
              <a:rPr lang="ru-RU" sz="2000" b="1" dirty="0" smtClean="0"/>
              <a:t> </a:t>
            </a:r>
            <a:r>
              <a:rPr lang="ru-RU" sz="2000" dirty="0" smtClean="0"/>
              <a:t>подразумевают такой процесс управления, при котором своевременно и быстро принимают и доводят до исполнителей решения по всем вопросам эффективного использования и обслуживания сельскохозяйственной техники в течении всего года.</a:t>
            </a:r>
          </a:p>
          <a:p>
            <a:r>
              <a:rPr lang="ru-RU" sz="2000" b="1" i="1" dirty="0" smtClean="0"/>
              <a:t>Под диспетчерской службой </a:t>
            </a:r>
            <a:r>
              <a:rPr lang="ru-RU" sz="2000" i="1" dirty="0" smtClean="0"/>
              <a:t>при этом подразумеваю</a:t>
            </a:r>
            <a:r>
              <a:rPr lang="ru-RU" sz="2000" dirty="0" smtClean="0"/>
              <a:t>т комплекс организационно-технических мероприятий и средств, обеспечивающих централизованное оперативное управление сельскохозяйственным производством в масштабе всего хозяйства.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2000" b="1" i="1" dirty="0" smtClean="0"/>
              <a:t> материально-техническое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/>
              <a:t>обеспечение работы МТП</a:t>
            </a:r>
            <a:r>
              <a:rPr lang="ru-RU" sz="2000" i="1" dirty="0" smtClean="0"/>
              <a:t>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507288" cy="5688632"/>
          </a:xfrm>
        </p:spPr>
        <p:txBody>
          <a:bodyPr>
            <a:normAutofit lnSpcReduction="10000"/>
          </a:bodyPr>
          <a:lstStyle/>
          <a:p>
            <a:r>
              <a:rPr lang="ru-RU" sz="2400" b="1" i="1" dirty="0" smtClean="0"/>
              <a:t>Под материально-техническим обеспечением </a:t>
            </a:r>
            <a:r>
              <a:rPr lang="ru-RU" sz="2400" i="1" dirty="0" smtClean="0"/>
              <a:t>подразумевают</a:t>
            </a:r>
            <a:r>
              <a:rPr lang="ru-RU" sz="2400" dirty="0" smtClean="0"/>
              <a:t> надежное своевременное снабжение хозяйства необходимыми машинами, оборудованием и запасными частями к ним, а также материалами как для работы этих машин и оборудования, так и всех отраслей хозяйства.</a:t>
            </a:r>
          </a:p>
          <a:p>
            <a:r>
              <a:rPr lang="ru-RU" sz="2400" b="1" dirty="0" smtClean="0"/>
              <a:t>Решением задач материально-технического </a:t>
            </a:r>
            <a:r>
              <a:rPr lang="ru-RU" sz="2400" dirty="0" smtClean="0"/>
              <a:t>обеспечения хозяйства в целом и непосредственно работы МТП в соответствии со структурной схемой занимаются службы материально-технического снабжения и обеспечения нефтепродуктами.</a:t>
            </a:r>
          </a:p>
          <a:p>
            <a:r>
              <a:rPr lang="ru-RU" sz="2400" b="1" dirty="0" smtClean="0"/>
              <a:t>Задачи этих служб- </a:t>
            </a:r>
            <a:r>
              <a:rPr lang="ru-RU" sz="2400" dirty="0" smtClean="0"/>
              <a:t>своевременное составление заявок, приобретение и доставка в хозяйство необходимых машин и оборудования, запасных частей к ним и других необходимых материалов.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2081</Words>
  <Application>Microsoft Office PowerPoint</Application>
  <PresentationFormat>Экран (4:3)</PresentationFormat>
  <Paragraphs>113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Инженерно-техническая служба (ИТС) </vt:lpstr>
      <vt:lpstr>Машинно-тракторный парк (МТП) </vt:lpstr>
      <vt:lpstr>Перспективные варианты структуры инженерной службы</vt:lpstr>
      <vt:lpstr>Основные  задачи ИТС на перспективу</vt:lpstr>
      <vt:lpstr>Организационная структура. </vt:lpstr>
      <vt:lpstr>Функциональные обязанности работников ИТС</vt:lpstr>
      <vt:lpstr>Основные задачи </vt:lpstr>
      <vt:lpstr>Основная задача службы материально-технического снабжения</vt:lpstr>
      <vt:lpstr> материально-техническое обеспечение работы МТП. </vt:lpstr>
      <vt:lpstr>Обменный  фонд </vt:lpstr>
      <vt:lpstr>Назначение и общая организация нефтехозяйства</vt:lpstr>
      <vt:lpstr>Обеспечения машин ТСМ </vt:lpstr>
      <vt:lpstr>Определение общей и календарной потребности хозяйств в нефтепродуктах</vt:lpstr>
      <vt:lpstr>Годовая GГ (сезонная или месячная) потребность ГСМ</vt:lpstr>
      <vt:lpstr>Виды потерь нефтепродуктов</vt:lpstr>
      <vt:lpstr>Потери топлива от испарения </vt:lpstr>
      <vt:lpstr>Заведующий нефтехозяйством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Инженерно-техническая служба (ИТС)</dc:title>
  <dc:creator>2016</dc:creator>
  <cp:lastModifiedBy>2016</cp:lastModifiedBy>
  <cp:revision>33</cp:revision>
  <dcterms:modified xsi:type="dcterms:W3CDTF">2017-11-13T14:37:41Z</dcterms:modified>
</cp:coreProperties>
</file>